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9"/>
  </p:notesMasterIdLst>
  <p:sldIdLst>
    <p:sldId id="256" r:id="rId2"/>
    <p:sldId id="257" r:id="rId3"/>
    <p:sldId id="258" r:id="rId4"/>
    <p:sldId id="259" r:id="rId5"/>
    <p:sldId id="260" r:id="rId6"/>
    <p:sldId id="261" r:id="rId7"/>
    <p:sldId id="262" r:id="rId8"/>
  </p:sldIdLst>
  <p:sldSz cx="7772400" cy="10058400"/>
  <p:notesSz cx="6858000" cy="9144000"/>
  <p:embeddedFontLst>
    <p:embeddedFont>
      <p:font typeface="Calibri" panose="020F0502020204030204" pitchFamily="34" charset="0"/>
      <p:regular r:id="rId10"/>
      <p:bold r:id="rId11"/>
      <p:italic r:id="rId12"/>
      <p:boldItalic r:id="rId13"/>
    </p:embeddedFont>
    <p:embeddedFont>
      <p:font typeface="Roboto" panose="020B0604020202020204" charset="0"/>
      <p:regular r:id="rId14"/>
      <p:bold r:id="rId15"/>
      <p:italic r:id="rId16"/>
      <p:boldItalic r:id="rId17"/>
    </p:embeddedFont>
    <p:embeddedFont>
      <p:font typeface="Google Sans" panose="020B0604020202020204" charset="0"/>
      <p:regular r:id="rId18"/>
      <p:bold r:id="rId19"/>
      <p:italic r:id="rId20"/>
      <p:boldItalic r:id="rId21"/>
    </p:embeddedFont>
    <p:embeddedFont>
      <p:font typeface="PT Sans Narrow" panose="020B0604020202020204" charset="0"/>
      <p:regular r:id="rId22"/>
      <p:bold r:id="rId23"/>
    </p:embeddedFont>
    <p:embeddedFont>
      <p:font typeface="Lato" panose="020B0604020202020204" charset="0"/>
      <p:regular r:id="rId24"/>
      <p:bold r:id="rId25"/>
      <p:italic r:id="rId26"/>
      <p:boldItalic r:id="rId27"/>
    </p:embeddedFont>
    <p:embeddedFont>
      <p:font typeface="Tahoma" panose="020B0604030504040204" pitchFamily="34" charset="0"/>
      <p:regular r:id="rId28"/>
      <p:bold r:id="rId29"/>
    </p:embeddedFont>
    <p:embeddedFont>
      <p:font typeface="Google Sans SemiBold" panose="020B0604020202020204" charset="0"/>
      <p:regular r:id="rId30"/>
      <p:bold r:id="rId31"/>
      <p:italic r:id="rId32"/>
      <p:boldItalic r:id="rId33"/>
    </p:embeddedFont>
    <p:embeddedFont>
      <p:font typeface="Work Sans"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619" autoAdjust="0"/>
    <p:restoredTop sz="94660"/>
  </p:normalViewPr>
  <p:slideViewPr>
    <p:cSldViewPr snapToGrid="0">
      <p:cViewPr>
        <p:scale>
          <a:sx n="66" d="100"/>
          <a:sy n="66" d="100"/>
        </p:scale>
        <p:origin x="3474" y="342"/>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9" Type="http://schemas.openxmlformats.org/officeDocument/2006/relationships/viewProps" Target="viewProps.xml"/><Relationship Id="rId21" Type="http://schemas.openxmlformats.org/officeDocument/2006/relationships/font" Target="fonts/font12.fntdata"/><Relationship Id="rId34" Type="http://schemas.openxmlformats.org/officeDocument/2006/relationships/font" Target="fonts/font2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font" Target="fonts/font23.fntdata"/><Relationship Id="rId37" Type="http://schemas.openxmlformats.org/officeDocument/2006/relationships/font" Target="fonts/font2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36" Type="http://schemas.openxmlformats.org/officeDocument/2006/relationships/font" Target="fonts/font27.fntdata"/><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schemas.openxmlformats.org/officeDocument/2006/relationships/font" Target="fonts/font21.fntdata"/><Relationship Id="rId35" Type="http://schemas.openxmlformats.org/officeDocument/2006/relationships/font" Target="fonts/font2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font" Target="fonts/font24.fntdata"/><Relationship Id="rId38" Type="http://schemas.openxmlformats.org/officeDocument/2006/relationships/presProps" Target="pres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e3a6309cc6_3_31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e3a6309cc6_3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e3a6309cc6_3_32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e3a6309cc6_3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e3a6309cc6_3_32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e3a6309cc6_3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
  <p:cSld name="CUSTOM_1">
    <p:spTree>
      <p:nvGrpSpPr>
        <p:cNvPr id="1" name="Shape 35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ayout 5">
  <p:cSld name="CUSTOM_2">
    <p:spTree>
      <p:nvGrpSpPr>
        <p:cNvPr id="1"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355" name="Google Shape;355;p14"/>
          <p:cNvCxnSpPr>
            <a:stCxn id="356"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14"/>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14"/>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14"/>
          <p:cNvSpPr txBox="1"/>
          <p:nvPr/>
        </p:nvSpPr>
        <p:spPr>
          <a:xfrm>
            <a:off x="190350" y="11200"/>
            <a:ext cx="72909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None/>
            </a:pP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endParaRPr sz="1200">
              <a:solidFill>
                <a:srgbClr val="000000"/>
              </a:solidFill>
              <a:latin typeface="PT Sans Narrow"/>
              <a:ea typeface="PT Sans Narrow"/>
              <a:cs typeface="PT Sans Narrow"/>
              <a:sym typeface="PT Sans Narrow"/>
            </a:endParaRPr>
          </a:p>
        </p:txBody>
      </p:sp>
      <p:sp>
        <p:nvSpPr>
          <p:cNvPr id="386" name="Google Shape;386;p14"/>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7" name="Rectangle 6"/>
          <p:cNvSpPr/>
          <p:nvPr/>
        </p:nvSpPr>
        <p:spPr>
          <a:xfrm>
            <a:off x="219075" y="1845469"/>
            <a:ext cx="2819400" cy="3323987"/>
          </a:xfrm>
          <a:prstGeom prst="rect">
            <a:avLst/>
          </a:prstGeom>
        </p:spPr>
        <p:txBody>
          <a:bodyPr wrap="square">
            <a:spAutoFit/>
          </a:bodyPr>
          <a:lstStyle/>
          <a:p>
            <a:r>
              <a:rPr lang="en-US" dirty="0"/>
              <a:t>Waze is investigating user churn, defined as users who stop using the app. The provided dataset contained valuable user activity information but also revealed integrity issues. Specifically, 700 users had missing churn labels, and several columns (drives, sessions, driving_days) contained contradictory values, such as positive kilometers driven with zero drives or sessions. These anomalies threaten the reliability of churn modeling if not addressed.</a:t>
            </a:r>
          </a:p>
        </p:txBody>
      </p:sp>
      <p:grpSp>
        <p:nvGrpSpPr>
          <p:cNvPr id="21" name="Google Shape;435;p18"/>
          <p:cNvGrpSpPr/>
          <p:nvPr/>
        </p:nvGrpSpPr>
        <p:grpSpPr>
          <a:xfrm>
            <a:off x="219075" y="228600"/>
            <a:ext cx="6197481" cy="898762"/>
            <a:chOff x="188700" y="665125"/>
            <a:chExt cx="5190000" cy="771300"/>
          </a:xfrm>
        </p:grpSpPr>
        <p:sp>
          <p:nvSpPr>
            <p:cNvPr id="22" name="Google Shape;436;p18"/>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lvl="0">
                <a:lnSpc>
                  <a:spcPct val="95000"/>
                </a:lnSpc>
              </a:pPr>
              <a:r>
                <a:rPr lang="en" sz="1600" b="1" dirty="0" smtClean="0">
                  <a:latin typeface="Google Sans SemiBold"/>
                  <a:ea typeface="Google Sans SemiBold"/>
                  <a:cs typeface="Google Sans SemiBold"/>
                  <a:sym typeface="Google Sans SemiBold"/>
                </a:rPr>
                <a:t>Waze User Churn Prediction Modelling | Initial Data Summary</a:t>
              </a:r>
              <a:endParaRPr sz="1900" dirty="0">
                <a:solidFill>
                  <a:srgbClr val="000000"/>
                </a:solidFill>
                <a:latin typeface="Google Sans SemiBold"/>
                <a:ea typeface="Google Sans SemiBold"/>
                <a:cs typeface="Google Sans SemiBold"/>
                <a:sym typeface="Google Sans SemiBold"/>
              </a:endParaRPr>
            </a:p>
          </p:txBody>
        </p:sp>
        <p:sp>
          <p:nvSpPr>
            <p:cNvPr id="23" name="Google Shape;437;p18"/>
            <p:cNvSpPr txBox="1"/>
            <p:nvPr/>
          </p:nvSpPr>
          <p:spPr>
            <a:xfrm>
              <a:off x="188701" y="918524"/>
              <a:ext cx="2278546" cy="517901"/>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600"/>
                </a:spcAft>
                <a:buNone/>
              </a:pPr>
              <a:r>
                <a:rPr lang="en" dirty="0" smtClean="0">
                  <a:latin typeface="Roboto"/>
                  <a:ea typeface="Roboto"/>
                  <a:cs typeface="Roboto"/>
                  <a:sym typeface="Roboto"/>
                </a:rPr>
                <a:t>Executive Summary</a:t>
              </a:r>
            </a:p>
            <a:p>
              <a:pPr marL="0" lvl="0" indent="0" algn="l" rtl="0">
                <a:spcBef>
                  <a:spcPts val="0"/>
                </a:spcBef>
                <a:spcAft>
                  <a:spcPts val="600"/>
                </a:spcAft>
                <a:buNone/>
              </a:pPr>
              <a:r>
                <a:rPr lang="en" sz="1200" dirty="0" smtClean="0">
                  <a:latin typeface="Roboto"/>
                  <a:ea typeface="Roboto"/>
                  <a:cs typeface="Roboto"/>
                  <a:sym typeface="Roboto"/>
                </a:rPr>
                <a:t>Prepared for: Waze Leadership Team</a:t>
              </a:r>
              <a:endParaRPr sz="1200" dirty="0">
                <a:solidFill>
                  <a:srgbClr val="000000"/>
                </a:solidFill>
                <a:latin typeface="Roboto"/>
                <a:ea typeface="Roboto"/>
                <a:cs typeface="Roboto"/>
                <a:sym typeface="Roboto"/>
              </a:endParaRPr>
            </a:p>
          </p:txBody>
        </p:sp>
      </p:grpSp>
      <p:sp>
        <p:nvSpPr>
          <p:cNvPr id="19" name="Rectangle 18"/>
          <p:cNvSpPr/>
          <p:nvPr/>
        </p:nvSpPr>
        <p:spPr>
          <a:xfrm>
            <a:off x="219075" y="5457706"/>
            <a:ext cx="2819400" cy="2246769"/>
          </a:xfrm>
          <a:prstGeom prst="rect">
            <a:avLst/>
          </a:prstGeom>
        </p:spPr>
        <p:txBody>
          <a:bodyPr wrap="square">
            <a:spAutoFit/>
          </a:bodyPr>
          <a:lstStyle/>
          <a:p>
            <a:r>
              <a:rPr lang="en-US" dirty="0"/>
              <a:t>This preliminary inspection provides clarity on the usability of the dataset and identifies areas requiring remediation. Documenting missing values and logical inconsistencies will guide the next steps, ensuring that subsequent data cleaning and modeling efforts are targeted and effective.</a:t>
            </a:r>
          </a:p>
        </p:txBody>
      </p:sp>
      <p:sp>
        <p:nvSpPr>
          <p:cNvPr id="20" name="Rectangle 19"/>
          <p:cNvSpPr/>
          <p:nvPr/>
        </p:nvSpPr>
        <p:spPr>
          <a:xfrm>
            <a:off x="3038474" y="1849666"/>
            <a:ext cx="4733925" cy="2031325"/>
          </a:xfrm>
          <a:prstGeom prst="rect">
            <a:avLst/>
          </a:prstGeom>
        </p:spPr>
        <p:txBody>
          <a:bodyPr wrap="square">
            <a:spAutoFit/>
          </a:bodyPr>
          <a:lstStyle/>
          <a:p>
            <a:r>
              <a:rPr lang="en-US" dirty="0"/>
              <a:t>The dataset was inspected and analyzed to understand its structure, data types, missing values, and descriptive statistics. Comparative analysis between churned and retained users, as well as device-based breakdowns, was conducted. Data quality issues were identified and documented, but the dataset has not yet been cleaned. This report serves as an initial assessment to highlight strengths and weaknesses in the data before moving forward to cleaning and exploratory data analysis (EDA).</a:t>
            </a:r>
          </a:p>
        </p:txBody>
      </p:sp>
      <p:sp>
        <p:nvSpPr>
          <p:cNvPr id="25" name="Rectangle 3"/>
          <p:cNvSpPr>
            <a:spLocks noChangeArrowheads="1"/>
          </p:cNvSpPr>
          <p:nvPr/>
        </p:nvSpPr>
        <p:spPr bwMode="auto">
          <a:xfrm>
            <a:off x="3165593" y="4678710"/>
            <a:ext cx="4606807"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buFontTx/>
              <a:buChar char="•"/>
            </a:pPr>
            <a:r>
              <a:rPr kumimoji="0" lang="en-US" altLang="en-US" b="1" i="0" u="none" strike="noStrike" cap="none" normalizeH="0" baseline="0" dirty="0" smtClean="0">
                <a:ln>
                  <a:noFill/>
                </a:ln>
                <a:solidFill>
                  <a:schemeClr val="tx1"/>
                </a:solidFill>
                <a:effectLst/>
                <a:latin typeface="Arial" panose="020B0604020202020204" pitchFamily="34" charset="0"/>
              </a:rPr>
              <a:t> Missing Labels</a:t>
            </a:r>
            <a:r>
              <a:rPr kumimoji="0" lang="en-US" altLang="en-US" b="0" i="0" u="none" strike="noStrike" cap="none" normalizeH="0" baseline="0" dirty="0" smtClean="0">
                <a:ln>
                  <a:noFill/>
                </a:ln>
                <a:solidFill>
                  <a:schemeClr val="tx1"/>
                </a:solidFill>
                <a:effectLst/>
                <a:latin typeface="Arial" panose="020B0604020202020204" pitchFamily="34" charset="0"/>
              </a:rPr>
              <a:t>: 700 rows (≈4.7%) lacked churn labels, but their behavior was similar to other users</a:t>
            </a:r>
            <a:r>
              <a:rPr lang="en-US" altLang="en-US" dirty="0">
                <a:solidFill>
                  <a:schemeClr val="tx1"/>
                </a:solidFill>
                <a:latin typeface="Arial" panose="020B0604020202020204" pitchFamily="34" charset="0"/>
              </a:rPr>
              <a:t>, suggesting the missing values are random..</a:t>
            </a:r>
            <a:endParaRPr kumimoji="0" lang="en-US" altLang="en-US"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smtClean="0">
                <a:ln>
                  <a:noFill/>
                </a:ln>
                <a:solidFill>
                  <a:schemeClr val="tx1"/>
                </a:solidFill>
                <a:effectLst/>
                <a:latin typeface="Arial" panose="020B0604020202020204" pitchFamily="34" charset="0"/>
              </a:rPr>
              <a:t> Data Integrity Issues</a:t>
            </a:r>
            <a:r>
              <a:rPr kumimoji="0" lang="en-US" altLang="en-US" b="0" i="0" u="none" strike="noStrike" cap="none" normalizeH="0" baseline="0" dirty="0" smtClean="0">
                <a:ln>
                  <a:noFill/>
                </a:ln>
                <a:solidFill>
                  <a:schemeClr val="tx1"/>
                </a:solidFill>
                <a:effectLst/>
                <a:latin typeface="Arial" panose="020B0604020202020204" pitchFamily="34" charset="0"/>
              </a:rPr>
              <a:t>: Cases exist where users recorded kilometers driven but had zero drives, sessions, or driving_days, indicating systematic logging errors.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smtClean="0">
                <a:ln>
                  <a:noFill/>
                </a:ln>
                <a:solidFill>
                  <a:schemeClr val="tx1"/>
                </a:solidFill>
                <a:effectLst/>
                <a:latin typeface="Arial" panose="020B0604020202020204" pitchFamily="34" charset="0"/>
              </a:rPr>
              <a:t> Churn Patterns</a:t>
            </a:r>
            <a:r>
              <a:rPr kumimoji="0" lang="en-US" altLang="en-US" b="0" i="0" u="none" strike="noStrike" cap="none" normalizeH="0" baseline="0" dirty="0" smtClean="0">
                <a:ln>
                  <a:noFill/>
                </a:ln>
                <a:solidFill>
                  <a:schemeClr val="tx1"/>
                </a:solidFill>
                <a:effectLst/>
                <a:latin typeface="Arial" panose="020B0604020202020204" pitchFamily="34" charset="0"/>
              </a:rPr>
              <a:t>: Churned users completed more drives and drove longer distances per driving day, but engaged on fewer total days compared to retained users.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smtClean="0">
                <a:ln>
                  <a:noFill/>
                </a:ln>
                <a:solidFill>
                  <a:schemeClr val="tx1"/>
                </a:solidFill>
                <a:effectLst/>
                <a:latin typeface="Arial" panose="020B0604020202020204" pitchFamily="34" charset="0"/>
              </a:rPr>
              <a:t> Device Ratios</a:t>
            </a:r>
            <a:r>
              <a:rPr kumimoji="0" lang="en-US" altLang="en-US" b="0" i="0" u="none" strike="noStrike" cap="none" normalizeH="0" baseline="0" dirty="0" smtClean="0">
                <a:ln>
                  <a:noFill/>
                </a:ln>
                <a:solidFill>
                  <a:schemeClr val="tx1"/>
                </a:solidFill>
                <a:effectLst/>
                <a:latin typeface="Arial" panose="020B0604020202020204" pitchFamily="34" charset="0"/>
              </a:rPr>
              <a:t>: iPhone (≈64%) vs. Android (≈36%) proportions were consistent across churned, retained, and unlabeled groups, showing device type is not a churn predictor.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smtClean="0">
                <a:ln>
                  <a:noFill/>
                </a:ln>
                <a:solidFill>
                  <a:schemeClr val="tx1"/>
                </a:solidFill>
                <a:effectLst/>
                <a:latin typeface="Arial" panose="020B0604020202020204" pitchFamily="34" charset="0"/>
              </a:rPr>
              <a:t> Engagement as Retention Driver</a:t>
            </a:r>
            <a:r>
              <a:rPr kumimoji="0" lang="en-US" altLang="en-US" b="0" i="0" u="none" strike="noStrike" cap="none" normalizeH="0" baseline="0" dirty="0" smtClean="0">
                <a:ln>
                  <a:noFill/>
                </a:ln>
                <a:solidFill>
                  <a:schemeClr val="tx1"/>
                </a:solidFill>
                <a:effectLst/>
                <a:latin typeface="Arial" panose="020B0604020202020204" pitchFamily="34" charset="0"/>
              </a:rPr>
              <a:t>: Retained users had higher activity_days and driving_days (medians of 17 and 14) compared to churned users (8 and 6), reinforcing that consistent usage is linked to retention.</a:t>
            </a:r>
          </a:p>
        </p:txBody>
      </p:sp>
      <p:sp>
        <p:nvSpPr>
          <p:cNvPr id="26" name="Rectangle 25"/>
          <p:cNvSpPr/>
          <p:nvPr/>
        </p:nvSpPr>
        <p:spPr>
          <a:xfrm>
            <a:off x="219075" y="7704475"/>
            <a:ext cx="2819399" cy="2354491"/>
          </a:xfrm>
          <a:prstGeom prst="rect">
            <a:avLst/>
          </a:prstGeom>
          <a:noFill/>
        </p:spPr>
        <p:txBody>
          <a:bodyPr wrap="square">
            <a:spAutoFit/>
          </a:bodyPr>
          <a:lstStyle/>
          <a:p>
            <a:pPr>
              <a:lnSpc>
                <a:spcPct val="150000"/>
              </a:lnSpc>
            </a:pPr>
            <a:r>
              <a:rPr lang="en-US" spc="50" dirty="0" smtClean="0">
                <a:latin typeface="Tahoma" panose="020B0604030504040204" pitchFamily="34" charset="0"/>
                <a:ea typeface="Tahoma" panose="020B0604030504040204" pitchFamily="34" charset="0"/>
                <a:cs typeface="Tahoma" panose="020B0604030504040204" pitchFamily="34" charset="0"/>
              </a:rPr>
              <a:t>NEXT STEPS</a:t>
            </a:r>
            <a:endParaRPr lang="en-US" spc="50" dirty="0">
              <a:latin typeface="Tahoma" panose="020B0604030504040204" pitchFamily="34" charset="0"/>
              <a:ea typeface="Tahoma" panose="020B0604030504040204" pitchFamily="34" charset="0"/>
              <a:cs typeface="Tahoma" panose="020B0604030504040204" pitchFamily="34" charset="0"/>
            </a:endParaRPr>
          </a:p>
          <a:p>
            <a:pPr>
              <a:buFont typeface="Arial" panose="020B0604020202020204" pitchFamily="34" charset="0"/>
              <a:buChar char="•"/>
            </a:pPr>
            <a:r>
              <a:rPr lang="en-US" dirty="0" smtClean="0"/>
              <a:t> Investigate </a:t>
            </a:r>
            <a:r>
              <a:rPr lang="en-US" dirty="0"/>
              <a:t>the 700 missing churn labels and determine how to handle them.</a:t>
            </a:r>
          </a:p>
          <a:p>
            <a:pPr>
              <a:buFont typeface="Arial" panose="020B0604020202020204" pitchFamily="34" charset="0"/>
              <a:buChar char="•"/>
            </a:pPr>
            <a:r>
              <a:rPr lang="en-US" dirty="0" smtClean="0"/>
              <a:t> Resolve </a:t>
            </a:r>
            <a:r>
              <a:rPr lang="en-US" dirty="0"/>
              <a:t>inconsistencies where </a:t>
            </a:r>
            <a:r>
              <a:rPr lang="en-US" dirty="0" smtClean="0"/>
              <a:t>distance </a:t>
            </a:r>
            <a:r>
              <a:rPr lang="en-US" dirty="0"/>
              <a:t>exist </a:t>
            </a:r>
            <a:r>
              <a:rPr lang="en-US" dirty="0" smtClean="0"/>
              <a:t>but app activity metrics </a:t>
            </a:r>
            <a:r>
              <a:rPr lang="en-US" dirty="0"/>
              <a:t>are zero.</a:t>
            </a:r>
          </a:p>
          <a:p>
            <a:pPr>
              <a:buFont typeface="Arial" panose="020B0604020202020204" pitchFamily="34" charset="0"/>
              <a:buChar char="•"/>
            </a:pPr>
            <a:r>
              <a:rPr lang="en-US" dirty="0" smtClean="0"/>
              <a:t> Clean </a:t>
            </a:r>
            <a:r>
              <a:rPr lang="en-US" dirty="0"/>
              <a:t>and validate the dataset, then proceed with exploratory data analysis (EDA</a:t>
            </a:r>
            <a:r>
              <a:rPr lang="en-US" dirty="0" smtClean="0"/>
              <a:t>).</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422" name="Google Shape;422;p17"/>
          <p:cNvSpPr>
            <a:spLocks noGrp="1"/>
          </p:cNvSpPr>
          <p:nvPr>
            <p:ph type="pic" idx="2"/>
          </p:nvPr>
        </p:nvSpPr>
        <p:spPr>
          <a:xfrm>
            <a:off x="4583375" y="3389400"/>
            <a:ext cx="3035400" cy="2495700"/>
          </a:xfrm>
          <a:prstGeom prst="rect">
            <a:avLst/>
          </a:prstGeom>
        </p:spPr>
      </p:sp>
      <p:sp>
        <p:nvSpPr>
          <p:cNvPr id="423" name="Google Shape;423;p17"/>
          <p:cNvSpPr txBox="1"/>
          <p:nvPr/>
        </p:nvSpPr>
        <p:spPr>
          <a:xfrm>
            <a:off x="4583375" y="5956025"/>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430"/>
        <p:cNvGrpSpPr/>
        <p:nvPr/>
      </p:nvGrpSpPr>
      <p:grpSpPr>
        <a:xfrm>
          <a:off x="0" y="0"/>
          <a:ext cx="0" cy="0"/>
          <a:chOff x="0" y="0"/>
          <a:chExt cx="0" cy="0"/>
        </a:xfrm>
      </p:grpSpPr>
      <p:sp>
        <p:nvSpPr>
          <p:cNvPr id="431" name="Google Shape;431;p18"/>
          <p:cNvSpPr>
            <a:spLocks noGrp="1"/>
          </p:cNvSpPr>
          <p:nvPr>
            <p:ph type="pic" idx="2"/>
          </p:nvPr>
        </p:nvSpPr>
        <p:spPr>
          <a:xfrm>
            <a:off x="3552088" y="1473363"/>
            <a:ext cx="3035400" cy="2495700"/>
          </a:xfrm>
          <a:prstGeom prst="rect">
            <a:avLst/>
          </a:prstGeom>
        </p:spPr>
      </p:sp>
      <p:sp>
        <p:nvSpPr>
          <p:cNvPr id="432" name="Google Shape;432;p18"/>
          <p:cNvSpPr>
            <a:spLocks noGrp="1"/>
          </p:cNvSpPr>
          <p:nvPr>
            <p:ph type="pic" idx="3"/>
          </p:nvPr>
        </p:nvSpPr>
        <p:spPr>
          <a:xfrm>
            <a:off x="4054775" y="4659950"/>
            <a:ext cx="3035400" cy="2495700"/>
          </a:xfrm>
          <a:prstGeom prst="rect">
            <a:avLst/>
          </a:prstGeom>
        </p:spPr>
      </p:sp>
      <p:sp>
        <p:nvSpPr>
          <p:cNvPr id="433" name="Google Shape;433;p18"/>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434" name="Google Shape;434;p18"/>
          <p:cNvSpPr txBox="1"/>
          <p:nvPr/>
        </p:nvSpPr>
        <p:spPr>
          <a:xfrm>
            <a:off x="3552100" y="4052775"/>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35" name="Google Shape;435;p18"/>
          <p:cNvGrpSpPr/>
          <p:nvPr/>
        </p:nvGrpSpPr>
        <p:grpSpPr>
          <a:xfrm>
            <a:off x="176650" y="131675"/>
            <a:ext cx="5190000" cy="771300"/>
            <a:chOff x="188700" y="665125"/>
            <a:chExt cx="5190000" cy="771300"/>
          </a:xfrm>
        </p:grpSpPr>
        <p:sp>
          <p:nvSpPr>
            <p:cNvPr id="436" name="Google Shape;436;p18"/>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37" name="Google Shape;437;p18"/>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441"/>
        <p:cNvGrpSpPr/>
        <p:nvPr/>
      </p:nvGrpSpPr>
      <p:grpSpPr>
        <a:xfrm>
          <a:off x="0" y="0"/>
          <a:ext cx="0" cy="0"/>
          <a:chOff x="0" y="0"/>
          <a:chExt cx="0" cy="0"/>
        </a:xfrm>
      </p:grpSpPr>
      <p:sp>
        <p:nvSpPr>
          <p:cNvPr id="442" name="Google Shape;442;p19"/>
          <p:cNvSpPr>
            <a:spLocks noGrp="1"/>
          </p:cNvSpPr>
          <p:nvPr>
            <p:ph type="pic" idx="2"/>
          </p:nvPr>
        </p:nvSpPr>
        <p:spPr>
          <a:xfrm>
            <a:off x="4467025" y="5862300"/>
            <a:ext cx="3006900" cy="2044800"/>
          </a:xfrm>
          <a:prstGeom prst="rect">
            <a:avLst/>
          </a:prstGeom>
        </p:spPr>
      </p:sp>
      <p:sp>
        <p:nvSpPr>
          <p:cNvPr id="443" name="Google Shape;443;p19"/>
          <p:cNvSpPr txBox="1"/>
          <p:nvPr/>
        </p:nvSpPr>
        <p:spPr>
          <a:xfrm>
            <a:off x="4467025" y="80247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44" name="Google Shape;444;p19"/>
          <p:cNvGrpSpPr/>
          <p:nvPr/>
        </p:nvGrpSpPr>
        <p:grpSpPr>
          <a:xfrm>
            <a:off x="188700" y="665125"/>
            <a:ext cx="5190000" cy="771300"/>
            <a:chOff x="188700" y="665125"/>
            <a:chExt cx="5190000" cy="771300"/>
          </a:xfrm>
        </p:grpSpPr>
        <p:sp>
          <p:nvSpPr>
            <p:cNvPr id="445" name="Google Shape;445;p19"/>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46" name="Google Shape;446;p19"/>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450"/>
        <p:cNvGrpSpPr/>
        <p:nvPr/>
      </p:nvGrpSpPr>
      <p:grpSpPr>
        <a:xfrm>
          <a:off x="0" y="0"/>
          <a:ext cx="0" cy="0"/>
          <a:chOff x="0" y="0"/>
          <a:chExt cx="0" cy="0"/>
        </a:xfrm>
      </p:grpSpPr>
      <p:sp>
        <p:nvSpPr>
          <p:cNvPr id="451" name="Google Shape;451;p20"/>
          <p:cNvSpPr>
            <a:spLocks noGrp="1"/>
          </p:cNvSpPr>
          <p:nvPr>
            <p:ph type="pic" idx="2"/>
          </p:nvPr>
        </p:nvSpPr>
        <p:spPr>
          <a:xfrm>
            <a:off x="4076163" y="6199700"/>
            <a:ext cx="3035400" cy="2495700"/>
          </a:xfrm>
          <a:prstGeom prst="rect">
            <a:avLst/>
          </a:prstGeom>
        </p:spPr>
      </p:sp>
      <p:grpSp>
        <p:nvGrpSpPr>
          <p:cNvPr id="452" name="Google Shape;452;p20"/>
          <p:cNvGrpSpPr/>
          <p:nvPr/>
        </p:nvGrpSpPr>
        <p:grpSpPr>
          <a:xfrm>
            <a:off x="404725" y="508525"/>
            <a:ext cx="5190000" cy="771300"/>
            <a:chOff x="188700" y="665125"/>
            <a:chExt cx="5190000" cy="771300"/>
          </a:xfrm>
        </p:grpSpPr>
        <p:sp>
          <p:nvSpPr>
            <p:cNvPr id="453" name="Google Shape;453;p20"/>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54" name="Google Shape;454;p20"/>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458"/>
        <p:cNvGrpSpPr/>
        <p:nvPr/>
      </p:nvGrpSpPr>
      <p:grpSpPr>
        <a:xfrm>
          <a:off x="0" y="0"/>
          <a:ext cx="0" cy="0"/>
          <a:chOff x="0" y="0"/>
          <a:chExt cx="0" cy="0"/>
        </a:xfrm>
      </p:grpSpPr>
      <p:sp>
        <p:nvSpPr>
          <p:cNvPr id="459" name="Google Shape;459;p21"/>
          <p:cNvSpPr txBox="1"/>
          <p:nvPr/>
        </p:nvSpPr>
        <p:spPr>
          <a:xfrm>
            <a:off x="4467025" y="6764100"/>
            <a:ext cx="30069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460" name="Google Shape;460;p21"/>
          <p:cNvSpPr>
            <a:spLocks noGrp="1"/>
          </p:cNvSpPr>
          <p:nvPr>
            <p:ph type="pic" idx="2"/>
          </p:nvPr>
        </p:nvSpPr>
        <p:spPr>
          <a:xfrm>
            <a:off x="4394725" y="4961200"/>
            <a:ext cx="3035400" cy="2495700"/>
          </a:xfrm>
          <a:prstGeom prst="rect">
            <a:avLst/>
          </a:prstGeom>
        </p:spPr>
      </p:sp>
      <p:grpSp>
        <p:nvGrpSpPr>
          <p:cNvPr id="461" name="Google Shape;461;p21"/>
          <p:cNvGrpSpPr/>
          <p:nvPr/>
        </p:nvGrpSpPr>
        <p:grpSpPr>
          <a:xfrm>
            <a:off x="188700" y="665125"/>
            <a:ext cx="5190000" cy="771300"/>
            <a:chOff x="188700" y="665125"/>
            <a:chExt cx="5190000" cy="771300"/>
          </a:xfrm>
        </p:grpSpPr>
        <p:sp>
          <p:nvSpPr>
            <p:cNvPr id="462" name="Google Shape;462;p21"/>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63" name="Google Shape;463;p21"/>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467"/>
        <p:cNvGrpSpPr/>
        <p:nvPr/>
      </p:nvGrpSpPr>
      <p:grpSpPr>
        <a:xfrm>
          <a:off x="0" y="0"/>
          <a:ext cx="0" cy="0"/>
          <a:chOff x="0" y="0"/>
          <a:chExt cx="0" cy="0"/>
        </a:xfrm>
      </p:grpSpPr>
      <p:grpSp>
        <p:nvGrpSpPr>
          <p:cNvPr id="468" name="Google Shape;468;p22"/>
          <p:cNvGrpSpPr/>
          <p:nvPr/>
        </p:nvGrpSpPr>
        <p:grpSpPr>
          <a:xfrm>
            <a:off x="188700" y="665125"/>
            <a:ext cx="5190000" cy="771300"/>
            <a:chOff x="188700" y="665125"/>
            <a:chExt cx="5190000"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70" name="Google Shape;470;p22"/>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TotalTime>
  <Words>450</Words>
  <Application>Microsoft Office PowerPoint</Application>
  <PresentationFormat>Custom</PresentationFormat>
  <Paragraphs>33</Paragraphs>
  <Slides>7</Slides>
  <Notes>7</Notes>
  <HiddenSlides>6</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vt:i4>
      </vt:variant>
    </vt:vector>
  </HeadingPairs>
  <TitlesOfParts>
    <vt:vector size="17" baseType="lpstr">
      <vt:lpstr>Arial</vt:lpstr>
      <vt:lpstr>Calibri</vt:lpstr>
      <vt:lpstr>Roboto</vt:lpstr>
      <vt:lpstr>Google Sans</vt:lpstr>
      <vt:lpstr>PT Sans Narrow</vt:lpstr>
      <vt:lpstr>Lato</vt:lpstr>
      <vt:lpstr>Tahoma</vt:lpstr>
      <vt:lpstr>Google Sans SemiBold</vt:lpstr>
      <vt:lpstr>Work Sans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Roy Dale Caliwag</cp:lastModifiedBy>
  <cp:revision>9</cp:revision>
  <dcterms:modified xsi:type="dcterms:W3CDTF">2025-09-28T10:48:18Z</dcterms:modified>
</cp:coreProperties>
</file>